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61" r:id="rId3"/>
    <p:sldId id="257" r:id="rId4"/>
    <p:sldId id="283" r:id="rId5"/>
    <p:sldId id="258" r:id="rId6"/>
    <p:sldId id="259" r:id="rId7"/>
    <p:sldId id="260" r:id="rId8"/>
    <p:sldId id="287" r:id="rId9"/>
    <p:sldId id="288" r:id="rId10"/>
    <p:sldId id="293" r:id="rId11"/>
    <p:sldId id="294" r:id="rId12"/>
    <p:sldId id="289" r:id="rId13"/>
    <p:sldId id="295" r:id="rId14"/>
    <p:sldId id="296" r:id="rId15"/>
    <p:sldId id="290" r:id="rId16"/>
    <p:sldId id="282"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8"/>
      </p:cViewPr>
      <p:guideLst>
        <p:guide orient="horz" pos="2160"/>
        <p:guide pos="28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3F7A3-2C1C-4FFC-A3CE-4E573D51998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FB541-A1F2-4245-B268-F00080AE34C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8656" y="4318578"/>
            <a:ext cx="6711043" cy="1637929"/>
          </a:xfrm>
        </p:spPr>
        <p:txBody>
          <a:bodyPr anchor="b" anchorCtr="0">
            <a:normAutofit/>
          </a:bodyPr>
          <a:lstStyle>
            <a:lvl1pPr algn="r">
              <a:defRPr sz="36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108190" y="5956507"/>
            <a:ext cx="5921509" cy="399844"/>
          </a:xfrm>
        </p:spPr>
        <p:txBody>
          <a:bodyPr anchor="ctr" anchorCtr="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3296700" y="2908800"/>
            <a:ext cx="3645000" cy="568800"/>
          </a:xfrm>
          <a:solidFill>
            <a:schemeClr val="accent1">
              <a:lumMod val="75000"/>
            </a:schemeClr>
          </a:solidFill>
        </p:spPr>
        <p:txBody>
          <a:bodyPr anchor="ctr" anchorCtr="0">
            <a:normAutofit/>
          </a:bodyPr>
          <a:lstStyle>
            <a:lvl1pPr algn="ctr">
              <a:defRPr sz="2000">
                <a:solidFill>
                  <a:schemeClr val="bg1"/>
                </a:solidFill>
                <a:effectLst/>
              </a:defRPr>
            </a:lvl1pPr>
          </a:lstStyle>
          <a:p>
            <a:r>
              <a:rPr lang="zh-CN" altLang="en-US" dirty="0" smtClean="0"/>
              <a:t>此处添加您的标题</a:t>
            </a:r>
            <a:endParaRPr lang="en-US" dirty="0"/>
          </a:p>
        </p:txBody>
      </p:sp>
      <p:sp>
        <p:nvSpPr>
          <p:cNvPr id="3" name="日期占位符 2"/>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626919"/>
            <a:ext cx="3705844" cy="4550044"/>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809506" y="1626919"/>
            <a:ext cx="3705844" cy="4550044"/>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0000"/>
            <a:ext cx="7886700" cy="846000"/>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1" y="1526925"/>
            <a:ext cx="3868340"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628651" y="2350837"/>
            <a:ext cx="3868340"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7959" y="1526925"/>
            <a:ext cx="3887391"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7959" y="2350837"/>
            <a:ext cx="3887391"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8" name="Footer Placeholder 7"/>
          <p:cNvSpPr>
            <a:spLocks noGrp="1"/>
          </p:cNvSpPr>
          <p:nvPr>
            <p:ph type="ftr" sz="quarter" idx="11"/>
          </p:nvPr>
        </p:nvSpPr>
        <p:spPr/>
        <p:txBody>
          <a:bodyPr>
            <a:normAutofit/>
          </a:bodyPr>
          <a:lstStyle/>
          <a:p>
            <a:endParaRPr lang="zh-CN" altLang="en-US"/>
          </a:p>
        </p:txBody>
      </p:sp>
      <p:sp>
        <p:nvSpPr>
          <p:cNvPr id="9" name="Slide Number Placeholder 8"/>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bg>
      <p:bgPr>
        <a:solidFill>
          <a:schemeClr val="bg1"/>
        </a:solidFill>
        <a:effectLst/>
      </p:bgPr>
    </p:bg>
    <p:spTree>
      <p:nvGrpSpPr>
        <p:cNvPr id="1" name=""/>
        <p:cNvGrpSpPr/>
        <p:nvPr/>
      </p:nvGrpSpPr>
      <p:grpSpPr>
        <a:xfrm>
          <a:off x="0" y="0"/>
          <a:ext cx="0" cy="0"/>
          <a:chOff x="0" y="0"/>
          <a:chExt cx="0" cy="0"/>
        </a:xfrm>
      </p:grpSpPr>
      <p:sp>
        <p:nvSpPr>
          <p:cNvPr id="19" name="矩形 18"/>
          <p:cNvSpPr/>
          <p:nvPr>
            <p:custDataLst>
              <p:tags r:id="rId2"/>
            </p:custDataLst>
          </p:nvPr>
        </p:nvSpPr>
        <p:spPr>
          <a:xfrm>
            <a:off x="628650" y="0"/>
            <a:ext cx="7886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 name="任意多边形 19"/>
          <p:cNvSpPr/>
          <p:nvPr>
            <p:custDataLst>
              <p:tags r:id="rId3"/>
            </p:custDataLst>
          </p:nvPr>
        </p:nvSpPr>
        <p:spPr>
          <a:xfrm rot="9523938">
            <a:off x="3581879" y="790308"/>
            <a:ext cx="1980242" cy="2251885"/>
          </a:xfrm>
          <a:custGeom>
            <a:avLst/>
            <a:gdLst>
              <a:gd name="connsiteX0" fmla="*/ 509269 w 1597245"/>
              <a:gd name="connsiteY0" fmla="*/ 1761714 h 1816360"/>
              <a:gd name="connsiteX1" fmla="*/ 54492 w 1597245"/>
              <a:gd name="connsiteY1" fmla="*/ 728682 h 1816360"/>
              <a:gd name="connsiteX2" fmla="*/ 932129 w 1597245"/>
              <a:gd name="connsiteY2" fmla="*/ 231662 h 1816360"/>
              <a:gd name="connsiteX3" fmla="*/ 1031088 w 1597245"/>
              <a:gd name="connsiteY3" fmla="*/ 259138 h 1816360"/>
              <a:gd name="connsiteX4" fmla="*/ 1086534 w 1597245"/>
              <a:gd name="connsiteY4" fmla="*/ 0 h 1816360"/>
              <a:gd name="connsiteX5" fmla="*/ 1219736 w 1597245"/>
              <a:gd name="connsiteY5" fmla="*/ 342121 h 1816360"/>
              <a:gd name="connsiteX6" fmla="*/ 1232066 w 1597245"/>
              <a:gd name="connsiteY6" fmla="*/ 348408 h 1816360"/>
              <a:gd name="connsiteX7" fmla="*/ 1542753 w 1597245"/>
              <a:gd name="connsiteY7" fmla="*/ 1307965 h 1816360"/>
              <a:gd name="connsiteX8" fmla="*/ 509269 w 1597245"/>
              <a:gd name="connsiteY8" fmla="*/ 1761714 h 181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245" h="1816360">
                <a:moveTo>
                  <a:pt x="509269" y="1761714"/>
                </a:moveTo>
                <a:cubicBezTo>
                  <a:pt x="98297" y="1601750"/>
                  <a:pt x="-105314" y="1139246"/>
                  <a:pt x="54492" y="728682"/>
                </a:cubicBezTo>
                <a:cubicBezTo>
                  <a:pt x="194321" y="369439"/>
                  <a:pt x="566059" y="168996"/>
                  <a:pt x="932129" y="231662"/>
                </a:cubicBezTo>
                <a:lnTo>
                  <a:pt x="1031088" y="259138"/>
                </a:lnTo>
                <a:lnTo>
                  <a:pt x="1086534" y="0"/>
                </a:lnTo>
                <a:lnTo>
                  <a:pt x="1219736" y="342121"/>
                </a:lnTo>
                <a:lnTo>
                  <a:pt x="1232066" y="348408"/>
                </a:lnTo>
                <a:cubicBezTo>
                  <a:pt x="1544173" y="549712"/>
                  <a:pt x="1682583" y="948722"/>
                  <a:pt x="1542753" y="1307965"/>
                </a:cubicBezTo>
                <a:cubicBezTo>
                  <a:pt x="1382948" y="1718528"/>
                  <a:pt x="920242" y="1921679"/>
                  <a:pt x="509269" y="176171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KSO_BT1"/>
          <p:cNvSpPr>
            <a:spLocks noGrp="1"/>
          </p:cNvSpPr>
          <p:nvPr>
            <p:ph type="title"/>
          </p:nvPr>
        </p:nvSpPr>
        <p:spPr>
          <a:xfrm>
            <a:off x="1602575" y="3522786"/>
            <a:ext cx="5938851" cy="659566"/>
          </a:xfrm>
        </p:spPr>
        <p:txBody>
          <a:bodyPr lIns="0" tIns="0" rIns="0" bIns="0">
            <a:normAutofit/>
          </a:bodyPr>
          <a:lstStyle>
            <a:lvl1pPr algn="ctr">
              <a:defRPr sz="3200" b="0">
                <a:solidFill>
                  <a:schemeClr val="bg1"/>
                </a:solidFill>
              </a:defRPr>
            </a:lvl1pPr>
          </a:lstStyle>
          <a:p>
            <a:r>
              <a:rPr lang="zh-CN" altLang="en-US" dirty="0" smtClean="0"/>
              <a:t>单击此处编辑母版标题样式</a:t>
            </a:r>
            <a:endParaRPr lang="en-US" dirty="0"/>
          </a:p>
        </p:txBody>
      </p:sp>
      <p:sp>
        <p:nvSpPr>
          <p:cNvPr id="8" name="椭圆 7"/>
          <p:cNvSpPr/>
          <p:nvPr>
            <p:custDataLst>
              <p:tags r:id="rId4"/>
            </p:custDataLst>
          </p:nvPr>
        </p:nvSpPr>
        <p:spPr>
          <a:xfrm>
            <a:off x="4194574" y="5105400"/>
            <a:ext cx="88106" cy="115888"/>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350"/>
          </a:p>
        </p:txBody>
      </p:sp>
      <p:sp>
        <p:nvSpPr>
          <p:cNvPr id="9" name="椭圆 8"/>
          <p:cNvSpPr/>
          <p:nvPr>
            <p:custDataLst>
              <p:tags r:id="rId5"/>
            </p:custDataLst>
          </p:nvPr>
        </p:nvSpPr>
        <p:spPr>
          <a:xfrm>
            <a:off x="4417219" y="5105400"/>
            <a:ext cx="86916" cy="115888"/>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350"/>
          </a:p>
        </p:txBody>
      </p:sp>
      <p:sp>
        <p:nvSpPr>
          <p:cNvPr id="10" name="椭圆 9"/>
          <p:cNvSpPr/>
          <p:nvPr>
            <p:custDataLst>
              <p:tags r:id="rId6"/>
            </p:custDataLst>
          </p:nvPr>
        </p:nvSpPr>
        <p:spPr>
          <a:xfrm>
            <a:off x="4639868" y="5105400"/>
            <a:ext cx="86915" cy="115888"/>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350"/>
          </a:p>
        </p:txBody>
      </p:sp>
      <p:sp>
        <p:nvSpPr>
          <p:cNvPr id="11" name="椭圆 10"/>
          <p:cNvSpPr/>
          <p:nvPr>
            <p:custDataLst>
              <p:tags r:id="rId7"/>
            </p:custDataLst>
          </p:nvPr>
        </p:nvSpPr>
        <p:spPr>
          <a:xfrm>
            <a:off x="4861324" y="5105400"/>
            <a:ext cx="88106" cy="115888"/>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350"/>
          </a:p>
        </p:txBody>
      </p:sp>
      <p:sp>
        <p:nvSpPr>
          <p:cNvPr id="14" name="文本占位符 13"/>
          <p:cNvSpPr>
            <a:spLocks noGrp="1"/>
          </p:cNvSpPr>
          <p:nvPr>
            <p:ph type="body" sz="quarter" idx="10"/>
          </p:nvPr>
        </p:nvSpPr>
        <p:spPr>
          <a:xfrm>
            <a:off x="2034843" y="4202431"/>
            <a:ext cx="5074315" cy="522000"/>
          </a:xfrm>
        </p:spPr>
        <p:txBody>
          <a:bodyPr lIns="0" tIns="0" rIns="0" bIns="0" anchor="ctr" anchorCtr="0">
            <a:normAutofit/>
          </a:bodyPr>
          <a:lstStyle>
            <a:lvl1pPr marL="0" indent="0" algn="ctr">
              <a:buNone/>
              <a:defRPr sz="2000">
                <a:solidFill>
                  <a:schemeClr val="bg1"/>
                </a:solidFill>
              </a:defRPr>
            </a:lvl1pPr>
            <a:lvl2pPr marL="0" indent="0" algn="ctr">
              <a:buNone/>
              <a:defRPr sz="1350">
                <a:solidFill>
                  <a:schemeClr val="bg1"/>
                </a:solidFill>
              </a:defRPr>
            </a:lvl2pPr>
          </a:lstStyle>
          <a:p>
            <a:pPr lvl="0"/>
            <a:r>
              <a:rPr lang="zh-CN" altLang="en-US" dirty="0" smtClean="0"/>
              <a:t>单击此处编辑母版文本样式</a:t>
            </a:r>
            <a:endParaRPr lang="zh-CN" altLang="en-US" dirty="0" smtClean="0"/>
          </a:p>
        </p:txBody>
      </p:sp>
      <p:sp>
        <p:nvSpPr>
          <p:cNvPr id="15" name="日期占位符 14"/>
          <p:cNvSpPr>
            <a:spLocks noGrp="1"/>
          </p:cNvSpPr>
          <p:nvPr>
            <p:ph type="dt" sz="half" idx="11"/>
          </p:nvPr>
        </p:nvSpPr>
        <p:spPr/>
        <p:txBody>
          <a:bodyPr>
            <a:normAutofit/>
          </a:bodyPr>
          <a:lstStyle>
            <a:lvl1pPr>
              <a:defRPr>
                <a:solidFill>
                  <a:schemeClr val="tx1"/>
                </a:solidFill>
              </a:defRPr>
            </a:lvl1pPr>
          </a:lstStyle>
          <a:p>
            <a:fld id="{179B1D36-71CE-411D-80AF-24068FB75123}" type="datetimeFigureOut">
              <a:rPr lang="zh-CN" altLang="en-US" smtClean="0"/>
            </a:fld>
            <a:endParaRPr lang="zh-CN" altLang="en-US"/>
          </a:p>
        </p:txBody>
      </p:sp>
      <p:sp>
        <p:nvSpPr>
          <p:cNvPr id="16" name="页脚占位符 15"/>
          <p:cNvSpPr>
            <a:spLocks noGrp="1"/>
          </p:cNvSpPr>
          <p:nvPr>
            <p:ph type="ftr" sz="quarter" idx="12"/>
          </p:nvPr>
        </p:nvSpPr>
        <p:spPr/>
        <p:txBody>
          <a:bodyPr>
            <a:normAutofit/>
          </a:bodyPr>
          <a:lstStyle>
            <a:lvl1pPr>
              <a:defRPr>
                <a:solidFill>
                  <a:schemeClr val="tx1"/>
                </a:solidFill>
              </a:defRPr>
            </a:lvl1pPr>
          </a:lstStyle>
          <a:p>
            <a:endParaRPr lang="zh-CN" altLang="en-US"/>
          </a:p>
        </p:txBody>
      </p:sp>
      <p:sp>
        <p:nvSpPr>
          <p:cNvPr id="17" name="灯片编号占位符 16"/>
          <p:cNvSpPr>
            <a:spLocks noGrp="1"/>
          </p:cNvSpPr>
          <p:nvPr>
            <p:ph type="sldNum" sz="quarter" idx="13"/>
          </p:nvPr>
        </p:nvSpPr>
        <p:spPr/>
        <p:txBody>
          <a:bodyPr>
            <a:normAutofit/>
          </a:bodyPr>
          <a:lstStyle>
            <a:lvl1pPr>
              <a:defRPr>
                <a:solidFill>
                  <a:schemeClr val="tx1"/>
                </a:solidFill>
              </a:defRPr>
            </a:lvl1pPr>
          </a:lstStyle>
          <a:p>
            <a:fld id="{71354575-996C-4C95-A1BD-4A232096262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3" name="Footer Placeholder 2"/>
          <p:cNvSpPr>
            <a:spLocks noGrp="1"/>
          </p:cNvSpPr>
          <p:nvPr>
            <p:ph type="ftr" sz="quarter" idx="11"/>
          </p:nvPr>
        </p:nvSpPr>
        <p:spPr/>
        <p:txBody>
          <a:bodyPr>
            <a:normAutofit/>
          </a:bodyPr>
          <a:lstStyle/>
          <a:p>
            <a:endParaRPr lang="zh-CN" altLang="en-US"/>
          </a:p>
        </p:txBody>
      </p:sp>
      <p:sp>
        <p:nvSpPr>
          <p:cNvPr id="4" name="Slide Number Placeholder 3"/>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defRPr sz="40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normAutofit/>
          </a:bodyPr>
          <a:lstStyle/>
          <a:p>
            <a:fld id="{179B1D36-71CE-411D-80AF-24068FB75123}"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1354575-996C-4C95-A1BD-4A232096262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28650" y="360000"/>
            <a:ext cx="7886700" cy="846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628650" y="1453243"/>
            <a:ext cx="7886700" cy="472372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79B1D36-71CE-411D-80AF-24068FB75123}"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71354575-996C-4C95-A1BD-4A232096262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lumMod val="25000"/>
          </a:schemeClr>
        </a:buClr>
        <a:buSzPct val="70000"/>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25000"/>
          </a:schemeClr>
        </a:buClr>
        <a:buSzPct val="70000"/>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25000"/>
          </a:schemeClr>
        </a:buClr>
        <a:buSzPct val="70000"/>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25000"/>
          </a:schemeClr>
        </a:buClr>
        <a:buSzPct val="70000"/>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lumMod val="25000"/>
          </a:schemeClr>
        </a:buClr>
        <a:buSzPct val="70000"/>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xml"/><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8.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image" Target="../media/image13.jpe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4" name="Picture 2" descr="C:\Users\jy\Desktop\驿科资料\EK-LOGO.png"/>
          <p:cNvPicPr>
            <a:picLocks noChangeAspect="1" noChangeArrowheads="1"/>
          </p:cNvPicPr>
          <p:nvPr/>
        </p:nvPicPr>
        <p:blipFill>
          <a:blip r:embed="rId2"/>
          <a:srcRect/>
          <a:stretch>
            <a:fillRect/>
          </a:stretch>
        </p:blipFill>
        <p:spPr bwMode="auto">
          <a:xfrm>
            <a:off x="2929890" y="929005"/>
            <a:ext cx="3027045" cy="3027045"/>
          </a:xfrm>
          <a:prstGeom prst="rect">
            <a:avLst/>
          </a:prstGeom>
          <a:noFill/>
          <a:effectLst>
            <a:innerShdw blurRad="63500" dist="50800" dir="13500000">
              <a:prstClr val="black">
                <a:alpha val="50000"/>
              </a:prstClr>
            </a:innerShdw>
          </a:effectLst>
        </p:spPr>
      </p:pic>
      <p:sp>
        <p:nvSpPr>
          <p:cNvPr id="5" name="TextBox 4"/>
          <p:cNvSpPr txBox="1"/>
          <p:nvPr/>
        </p:nvSpPr>
        <p:spPr>
          <a:xfrm>
            <a:off x="1576070" y="4069080"/>
            <a:ext cx="6015355" cy="762000"/>
          </a:xfrm>
          <a:prstGeom prst="rect">
            <a:avLst/>
          </a:prstGeom>
          <a:noFill/>
        </p:spPr>
        <p:txBody>
          <a:bodyPr wrap="square" rtlCol="0">
            <a:spAutoFit/>
          </a:bodyPr>
          <a:lstStyle/>
          <a:p>
            <a:r>
              <a:rPr lang="zh-CN" altLang="en-US" sz="44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上海驿科贸易有限公司</a:t>
            </a:r>
            <a:endParaRPr lang="zh-CN" altLang="en-US" sz="44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p:sp>
        <p:nvSpPr>
          <p:cNvPr id="4" name="TextBox 3"/>
          <p:cNvSpPr txBox="1"/>
          <p:nvPr/>
        </p:nvSpPr>
        <p:spPr>
          <a:xfrm>
            <a:off x="1950720" y="1617980"/>
            <a:ext cx="6543040" cy="82296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将完成镀膜的半成品组装上外壳，就可以出厂了。</a:t>
            </a:r>
            <a:endParaRPr lang="en-US" altLang="zh-CN" sz="2400" dirty="0" smtClean="0">
              <a:latin typeface="楷体" panose="02010609060101010101" pitchFamily="49" charset="-122"/>
              <a:ea typeface="楷体" panose="02010609060101010101" pitchFamily="49" charset="-122"/>
            </a:endParaRPr>
          </a:p>
        </p:txBody>
      </p:sp>
      <p:pic>
        <p:nvPicPr>
          <p:cNvPr id="2" name="图片 1" descr="未标题-1"/>
          <p:cNvPicPr>
            <a:picLocks noChangeAspect="1"/>
          </p:cNvPicPr>
          <p:nvPr/>
        </p:nvPicPr>
        <p:blipFill>
          <a:blip r:embed="rId2"/>
          <a:stretch>
            <a:fillRect/>
          </a:stretch>
        </p:blipFill>
        <p:spPr>
          <a:xfrm>
            <a:off x="5067935" y="2557145"/>
            <a:ext cx="3425825" cy="3388995"/>
          </a:xfrm>
          <a:prstGeom prst="rect">
            <a:avLst/>
          </a:prstGeom>
          <a:effectLst>
            <a:outerShdw blurRad="50800" dist="38100" algn="l" rotWithShape="0">
              <a:prstClr val="black">
                <a:alpha val="40000"/>
              </a:prstClr>
            </a:outerShdw>
          </a:effectLst>
        </p:spPr>
      </p:pic>
      <p:pic>
        <p:nvPicPr>
          <p:cNvPr id="3" name="图片 2" descr="QQ图片20160721104052"/>
          <p:cNvPicPr>
            <a:picLocks noChangeAspect="1"/>
          </p:cNvPicPr>
          <p:nvPr/>
        </p:nvPicPr>
        <p:blipFill>
          <a:blip r:embed="rId3"/>
          <a:stretch>
            <a:fillRect/>
          </a:stretch>
        </p:blipFill>
        <p:spPr>
          <a:xfrm>
            <a:off x="1308735" y="2557145"/>
            <a:ext cx="2333625" cy="3112135"/>
          </a:xfrm>
          <a:prstGeom prst="rect">
            <a:avLst/>
          </a:prstGeom>
          <a:ln>
            <a:solidFill>
              <a:schemeClr val="tx1"/>
            </a:solidFill>
          </a:ln>
          <a:effectLst>
            <a:outerShdw blurRad="50800" dist="38100" algn="l" rotWithShape="0">
              <a:prstClr val="black">
                <a:alpha val="40000"/>
              </a:prstClr>
            </a:outerShdw>
          </a:effectLst>
        </p:spPr>
      </p:pic>
      <p:sp>
        <p:nvSpPr>
          <p:cNvPr id="6" name="右箭头 5"/>
          <p:cNvSpPr/>
          <p:nvPr/>
        </p:nvSpPr>
        <p:spPr>
          <a:xfrm>
            <a:off x="4172585" y="4171315"/>
            <a:ext cx="758825" cy="45212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3rd"/>
          <p:cNvPicPr>
            <a:picLocks noChangeAspect="1"/>
          </p:cNvPicPr>
          <p:nvPr/>
        </p:nvPicPr>
        <p:blipFill>
          <a:blip r:embed="rId4"/>
          <a:stretch>
            <a:fillRect/>
          </a:stretch>
        </p:blipFill>
        <p:spPr>
          <a:xfrm>
            <a:off x="751840" y="1430020"/>
            <a:ext cx="1198800" cy="1198800"/>
          </a:xfrm>
          <a:prstGeom prst="rect">
            <a:avLst/>
          </a:prstGeom>
          <a:effectLst>
            <a:innerShdw blurRad="63500" dist="50800" dir="13500000">
              <a:prstClr val="black">
                <a:alpha val="50000"/>
              </a:prstClr>
            </a:innerShdw>
          </a:effectLst>
        </p:spPr>
      </p:pic>
      <p:sp>
        <p:nvSpPr>
          <p:cNvPr id="8"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2357422" y="1285860"/>
            <a:ext cx="4572032" cy="830997"/>
          </a:xfrm>
          <a:prstGeom prst="rect">
            <a:avLst/>
          </a:prstGeom>
          <a:noFill/>
        </p:spPr>
        <p:txBody>
          <a:bodyPr wrap="square" rtlCol="0">
            <a:spAutoFit/>
          </a:bodyPr>
          <a:lstStyle/>
          <a:p>
            <a:r>
              <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维修店施工方法</a:t>
            </a:r>
            <a:endPar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endParaRPr>
          </a:p>
        </p:txBody>
      </p:sp>
      <p:sp>
        <p:nvSpPr>
          <p:cNvPr id="4" name="TextBox 3"/>
          <p:cNvSpPr txBox="1"/>
          <p:nvPr/>
        </p:nvSpPr>
        <p:spPr>
          <a:xfrm>
            <a:off x="1393190" y="3226435"/>
            <a:ext cx="3524885" cy="204216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将手机外壳拆掉，将手机放入专门的镀膜设备中，并加入手机防水镀膜液。</a:t>
            </a:r>
            <a:endParaRPr lang="en-US" altLang="zh-CN" sz="3200" dirty="0" smtClean="0">
              <a:latin typeface="楷体" panose="02010609060101010101" pitchFamily="49" charset="-122"/>
              <a:ea typeface="楷体" panose="02010609060101010101" pitchFamily="49" charset="-122"/>
            </a:endParaRPr>
          </a:p>
        </p:txBody>
      </p:sp>
      <p:pic>
        <p:nvPicPr>
          <p:cNvPr id="2" name="图片 1" descr="手机安全防水镀膜贴纸转曲-01"/>
          <p:cNvPicPr>
            <a:picLocks noChangeAspect="1"/>
          </p:cNvPicPr>
          <p:nvPr/>
        </p:nvPicPr>
        <p:blipFill>
          <a:blip r:embed="rId2"/>
          <a:stretch>
            <a:fillRect/>
          </a:stretch>
        </p:blipFill>
        <p:spPr>
          <a:xfrm>
            <a:off x="5478780" y="2188845"/>
            <a:ext cx="2259330" cy="3151505"/>
          </a:xfrm>
          <a:prstGeom prst="rect">
            <a:avLst/>
          </a:prstGeom>
          <a:effectLst>
            <a:outerShdw blurRad="50800" dist="38100" dir="18900000" algn="bl" rotWithShape="0">
              <a:prstClr val="black">
                <a:alpha val="40000"/>
              </a:prstClr>
            </a:outerShdw>
            <a:reflection blurRad="6350" stA="50000" endA="300" endPos="15000" dist="50800" dir="5400000" sy="-100000" algn="bl" rotWithShape="0"/>
          </a:effectLst>
        </p:spPr>
      </p:pic>
      <p:pic>
        <p:nvPicPr>
          <p:cNvPr id="10" name="图片 9" descr="1st"/>
          <p:cNvPicPr>
            <a:picLocks noChangeAspect="1"/>
          </p:cNvPicPr>
          <p:nvPr/>
        </p:nvPicPr>
        <p:blipFill>
          <a:blip r:embed="rId3"/>
          <a:stretch>
            <a:fillRect/>
          </a:stretch>
        </p:blipFill>
        <p:spPr>
          <a:xfrm>
            <a:off x="2417445" y="2117090"/>
            <a:ext cx="1198800" cy="1198800"/>
          </a:xfrm>
          <a:prstGeom prst="rect">
            <a:avLst/>
          </a:prstGeom>
          <a:effectLst>
            <a:innerShdw blurRad="63500" dist="50800" dir="13500000">
              <a:prstClr val="black">
                <a:alpha val="50000"/>
              </a:prstClr>
            </a:innerShdw>
          </a:effectLst>
        </p:spPr>
      </p:pic>
      <p:sp>
        <p:nvSpPr>
          <p:cNvPr id="5"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p:sp>
        <p:nvSpPr>
          <p:cNvPr id="4" name="TextBox 3"/>
          <p:cNvSpPr txBox="1"/>
          <p:nvPr/>
        </p:nvSpPr>
        <p:spPr>
          <a:xfrm>
            <a:off x="1000760" y="2500630"/>
            <a:ext cx="3723005" cy="3017520"/>
          </a:xfrm>
          <a:prstGeom prst="rect">
            <a:avLst/>
          </a:prstGeom>
          <a:noFill/>
        </p:spPr>
        <p:txBody>
          <a:bodyPr wrap="square" rtlCol="0">
            <a:spAutoFit/>
          </a:bodyPr>
          <a:p>
            <a:r>
              <a:rPr lang="zh-CN" altLang="en-US" sz="2400" dirty="0" smtClean="0">
                <a:latin typeface="楷体" panose="02010609060101010101" pitchFamily="49" charset="-122"/>
                <a:ea typeface="楷体" panose="02010609060101010101" pitchFamily="49" charset="-122"/>
              </a:rPr>
              <a:t>　　启动设备，设备会将手机防水镀膜液完全雾化并后均匀的覆盖在手机各部件之上，形成</a:t>
            </a:r>
            <a:r>
              <a:rPr lang="en-US" altLang="zh-CN" sz="2400" dirty="0" smtClean="0">
                <a:latin typeface="楷体" panose="02010609060101010101" pitchFamily="49" charset="-122"/>
                <a:ea typeface="楷体" panose="02010609060101010101" pitchFamily="49" charset="-122"/>
              </a:rPr>
              <a:t>10</a:t>
            </a:r>
            <a:r>
              <a:rPr lang="en-US" altLang="zh-CN" sz="2400" baseline="30000" dirty="0" smtClean="0">
                <a:latin typeface="楷体" panose="02010609060101010101" pitchFamily="49" charset="-122"/>
                <a:ea typeface="楷体" panose="02010609060101010101" pitchFamily="49" charset="-122"/>
              </a:rPr>
              <a:t>-6</a:t>
            </a:r>
            <a:r>
              <a:rPr lang="zh-CN" altLang="en-US" sz="2400" dirty="0" smtClean="0">
                <a:latin typeface="楷体" panose="02010609060101010101" pitchFamily="49" charset="-122"/>
                <a:ea typeface="楷体" panose="02010609060101010101" pitchFamily="49" charset="-122"/>
              </a:rPr>
              <a:t>的纳米防水保护层，由于防水保护层可以将电路与水完全隔离开来，从而使手机具有防水功能。</a:t>
            </a:r>
            <a:endParaRPr lang="en-US" altLang="zh-CN" sz="2400" dirty="0" smtClean="0">
              <a:latin typeface="楷体" panose="02010609060101010101" pitchFamily="49" charset="-122"/>
              <a:ea typeface="楷体" panose="02010609060101010101" pitchFamily="49" charset="-122"/>
            </a:endParaRPr>
          </a:p>
        </p:txBody>
      </p:sp>
      <p:pic>
        <p:nvPicPr>
          <p:cNvPr id="5" name="图片 4" descr="2nd"/>
          <p:cNvPicPr>
            <a:picLocks noChangeAspect="1"/>
          </p:cNvPicPr>
          <p:nvPr/>
        </p:nvPicPr>
        <p:blipFill>
          <a:blip r:embed="rId2"/>
          <a:stretch>
            <a:fillRect/>
          </a:stretch>
        </p:blipFill>
        <p:spPr>
          <a:xfrm>
            <a:off x="2393950" y="1259840"/>
            <a:ext cx="1199515" cy="1199515"/>
          </a:xfrm>
          <a:prstGeom prst="rect">
            <a:avLst/>
          </a:prstGeom>
          <a:effectLst>
            <a:innerShdw blurRad="63500" dist="50800" dir="13500000">
              <a:prstClr val="black">
                <a:alpha val="50000"/>
              </a:prstClr>
            </a:innerShdw>
          </a:effectLst>
        </p:spPr>
      </p:pic>
      <p:sp>
        <p:nvSpPr>
          <p:cNvPr id="2"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765" y="1494155"/>
            <a:ext cx="3060065" cy="408051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p:sp>
        <p:nvSpPr>
          <p:cNvPr id="4" name="TextBox 3"/>
          <p:cNvSpPr txBox="1"/>
          <p:nvPr/>
        </p:nvSpPr>
        <p:spPr>
          <a:xfrm>
            <a:off x="1216025" y="2428875"/>
            <a:ext cx="2569845" cy="307848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镀膜完成后，将手机放入加热箱里烘干，然后组装上手机外壳，就完成了产品的防水施工。</a:t>
            </a:r>
            <a:endParaRPr lang="en-US" altLang="zh-CN" sz="2800" dirty="0" smtClean="0">
              <a:latin typeface="楷体" panose="02010609060101010101" pitchFamily="49" charset="-122"/>
              <a:ea typeface="楷体" panose="02010609060101010101" pitchFamily="49" charset="-122"/>
            </a:endParaRPr>
          </a:p>
        </p:txBody>
      </p:sp>
      <p:pic>
        <p:nvPicPr>
          <p:cNvPr id="7" name="图片 6" descr="3rd"/>
          <p:cNvPicPr>
            <a:picLocks noChangeAspect="1"/>
          </p:cNvPicPr>
          <p:nvPr/>
        </p:nvPicPr>
        <p:blipFill>
          <a:blip r:embed="rId2"/>
          <a:stretch>
            <a:fillRect/>
          </a:stretch>
        </p:blipFill>
        <p:spPr>
          <a:xfrm>
            <a:off x="1891665" y="1160780"/>
            <a:ext cx="1198800" cy="1198800"/>
          </a:xfrm>
          <a:prstGeom prst="rect">
            <a:avLst/>
          </a:prstGeom>
          <a:effectLst>
            <a:innerShdw blurRad="63500" dist="50800" dir="13500000">
              <a:prstClr val="black">
                <a:alpha val="50000"/>
              </a:prstClr>
            </a:innerShdw>
          </a:effectLst>
        </p:spPr>
      </p:pic>
      <p:sp>
        <p:nvSpPr>
          <p:cNvPr id="2"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grpSp>
        <p:nvGrpSpPr>
          <p:cNvPr id="6" name="群組 1"/>
          <p:cNvGrpSpPr/>
          <p:nvPr/>
        </p:nvGrpSpPr>
        <p:grpSpPr>
          <a:xfrm>
            <a:off x="3972560" y="1568450"/>
            <a:ext cx="4633595" cy="3721100"/>
            <a:chOff x="4377899" y="2045099"/>
            <a:chExt cx="4100748" cy="3292929"/>
          </a:xfrm>
        </p:grpSpPr>
        <p:pic>
          <p:nvPicPr>
            <p:cNvPr id="8"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71955">
              <a:off x="4418446" y="2045099"/>
              <a:ext cx="4014527" cy="3292929"/>
            </a:xfrm>
            <a:prstGeom prst="rect">
              <a:avLst/>
            </a:prstGeom>
          </p:spPr>
        </p:pic>
        <p:pic>
          <p:nvPicPr>
            <p:cNvPr id="9"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40737">
              <a:off x="4377899" y="2518509"/>
              <a:ext cx="4100748" cy="2819263"/>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144191" y="65074"/>
            <a:ext cx="2786082" cy="822960"/>
          </a:xfrm>
          <a:prstGeom prst="rect">
            <a:avLst/>
          </a:prstGeom>
          <a:noFill/>
        </p:spPr>
        <p:txBody>
          <a:bodyPr wrap="square" rtlCol="0">
            <a:spAutoFit/>
          </a:bodyPr>
          <a:lstStyle/>
          <a:p>
            <a:pPr algn="ctr"/>
            <a:r>
              <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合作厂家</a:t>
            </a:r>
            <a:endPar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pic>
        <p:nvPicPr>
          <p:cNvPr id="4" name="图片 3" descr="QQ截图20160722104339"/>
          <p:cNvPicPr>
            <a:picLocks noChangeAspect="1"/>
          </p:cNvPicPr>
          <p:nvPr/>
        </p:nvPicPr>
        <p:blipFill>
          <a:blip r:embed="rId2"/>
          <a:stretch>
            <a:fillRect/>
          </a:stretch>
        </p:blipFill>
        <p:spPr>
          <a:xfrm>
            <a:off x="932180" y="2586990"/>
            <a:ext cx="2473325" cy="3651250"/>
          </a:xfrm>
          <a:prstGeom prst="rect">
            <a:avLst/>
          </a:prstGeom>
        </p:spPr>
      </p:pic>
      <p:pic>
        <p:nvPicPr>
          <p:cNvPr id="7" name="图片 6" descr="QQ截图20160726133357"/>
          <p:cNvPicPr>
            <a:picLocks noChangeAspect="1"/>
          </p:cNvPicPr>
          <p:nvPr/>
        </p:nvPicPr>
        <p:blipFill>
          <a:blip r:embed="rId3"/>
          <a:stretch>
            <a:fillRect/>
          </a:stretch>
        </p:blipFill>
        <p:spPr>
          <a:xfrm>
            <a:off x="1360805" y="1578293"/>
            <a:ext cx="1609725" cy="533400"/>
          </a:xfrm>
          <a:prstGeom prst="rect">
            <a:avLst/>
          </a:prstGeom>
        </p:spPr>
      </p:pic>
      <p:pic>
        <p:nvPicPr>
          <p:cNvPr id="6" name="图片 5" descr="QQ截图20160802114102"/>
          <p:cNvPicPr>
            <a:picLocks noChangeAspect="1"/>
          </p:cNvPicPr>
          <p:nvPr/>
        </p:nvPicPr>
        <p:blipFill>
          <a:blip r:embed="rId4"/>
          <a:stretch>
            <a:fillRect/>
          </a:stretch>
        </p:blipFill>
        <p:spPr>
          <a:xfrm>
            <a:off x="6118860" y="1625600"/>
            <a:ext cx="1831975" cy="438785"/>
          </a:xfrm>
          <a:prstGeom prst="rect">
            <a:avLst/>
          </a:prstGeom>
        </p:spPr>
      </p:pic>
      <p:pic>
        <p:nvPicPr>
          <p:cNvPr id="8" name="图片 7" descr="20160325100300MxCBOa1kXjsFL8mD"/>
          <p:cNvPicPr>
            <a:picLocks noChangeAspect="1"/>
          </p:cNvPicPr>
          <p:nvPr/>
        </p:nvPicPr>
        <p:blipFill>
          <a:blip r:embed="rId5"/>
          <a:stretch>
            <a:fillRect/>
          </a:stretch>
        </p:blipFill>
        <p:spPr>
          <a:xfrm>
            <a:off x="5049520" y="2446655"/>
            <a:ext cx="3863340" cy="3863340"/>
          </a:xfrm>
          <a:prstGeom prst="rect">
            <a:avLst/>
          </a:prstGeom>
        </p:spPr>
      </p:pic>
    </p:spTree>
    <p:custDataLst>
      <p:tags r:id="rId6"/>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1713230" y="2640965"/>
            <a:ext cx="5138420" cy="1432560"/>
          </a:xfrm>
          <a:prstGeom prst="rect">
            <a:avLst/>
          </a:prstGeom>
          <a:noFill/>
        </p:spPr>
        <p:txBody>
          <a:bodyPr wrap="square" rtlCol="0">
            <a:spAutoFit/>
          </a:bodyPr>
          <a:lstStyle/>
          <a:p>
            <a:r>
              <a:rPr lang="en-US" altLang="zh-CN" sz="8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  </a:t>
            </a:r>
            <a:r>
              <a:rPr lang="zh-CN" altLang="en-US" sz="8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谢  谢！</a:t>
            </a:r>
            <a:endParaRPr lang="zh-CN" altLang="en-US" sz="8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1714480" y="998523"/>
            <a:ext cx="5214974"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公司介绍</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4" name="TextBox 3"/>
          <p:cNvSpPr txBox="1"/>
          <p:nvPr/>
        </p:nvSpPr>
        <p:spPr>
          <a:xfrm>
            <a:off x="1785918" y="1855779"/>
            <a:ext cx="5214974"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产品简介</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5" name="TextBox 4"/>
          <p:cNvSpPr txBox="1"/>
          <p:nvPr/>
        </p:nvSpPr>
        <p:spPr>
          <a:xfrm>
            <a:off x="1785918" y="2713035"/>
            <a:ext cx="5143536"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防护效果</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6" name="TextBox 5"/>
          <p:cNvSpPr txBox="1"/>
          <p:nvPr/>
        </p:nvSpPr>
        <p:spPr>
          <a:xfrm>
            <a:off x="1785918" y="3570291"/>
            <a:ext cx="5214974"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防护原理</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7" name="TextBox 6"/>
          <p:cNvSpPr txBox="1"/>
          <p:nvPr/>
        </p:nvSpPr>
        <p:spPr>
          <a:xfrm>
            <a:off x="1785918" y="4427547"/>
            <a:ext cx="5143536"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8" name="TextBox 7"/>
          <p:cNvSpPr txBox="1"/>
          <p:nvPr/>
        </p:nvSpPr>
        <p:spPr>
          <a:xfrm>
            <a:off x="1785918" y="5284803"/>
            <a:ext cx="5214974" cy="640080"/>
          </a:xfrm>
          <a:prstGeom prst="rect">
            <a:avLst/>
          </a:prstGeom>
          <a:noFill/>
        </p:spPr>
        <p:txBody>
          <a:bodyPr wrap="square" rtlCol="0">
            <a:spAutoFit/>
          </a:bodyPr>
          <a:lstStyle/>
          <a:p>
            <a:pPr algn="ctr"/>
            <a:r>
              <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合作单位</a:t>
            </a:r>
            <a:endParaRPr lang="zh-CN" altLang="en-US" sz="3600" b="1" dirty="0" smtClean="0">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pic>
        <p:nvPicPr>
          <p:cNvPr id="9" name="图片 8" descr="图片1"/>
          <p:cNvPicPr>
            <a:picLocks noChangeAspect="1"/>
          </p:cNvPicPr>
          <p:nvPr/>
        </p:nvPicPr>
        <p:blipFill>
          <a:blip r:embed="rId2"/>
          <a:stretch>
            <a:fillRect/>
          </a:stretch>
        </p:blipFill>
        <p:spPr>
          <a:xfrm>
            <a:off x="865505" y="2070735"/>
            <a:ext cx="4237990" cy="4057015"/>
          </a:xfrm>
          <a:prstGeom prst="rect">
            <a:avLst/>
          </a:prstGeom>
        </p:spPr>
      </p:pic>
      <p:pic>
        <p:nvPicPr>
          <p:cNvPr id="10" name="图片 9" descr="图片2"/>
          <p:cNvPicPr>
            <a:picLocks noChangeAspect="1"/>
          </p:cNvPicPr>
          <p:nvPr/>
        </p:nvPicPr>
        <p:blipFill>
          <a:blip r:embed="rId3"/>
          <a:stretch>
            <a:fillRect/>
          </a:stretch>
        </p:blipFill>
        <p:spPr>
          <a:xfrm>
            <a:off x="3806825" y="1423035"/>
            <a:ext cx="4237990" cy="4057015"/>
          </a:xfrm>
          <a:prstGeom prst="rect">
            <a:avLst/>
          </a:prstGeom>
        </p:spPr>
      </p:pic>
    </p:spTree>
    <p:custDataLst>
      <p:tags r:id="rId4"/>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144191" y="65074"/>
            <a:ext cx="2786082" cy="830997"/>
          </a:xfrm>
          <a:prstGeom prst="rect">
            <a:avLst/>
          </a:prstGeom>
          <a:noFill/>
        </p:spPr>
        <p:txBody>
          <a:bodyPr wrap="square" rtlCol="0">
            <a:spAutoFit/>
          </a:bodyPr>
          <a:lstStyle/>
          <a:p>
            <a:pPr algn="ctr"/>
            <a:r>
              <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公司介绍</a:t>
            </a:r>
            <a:endPar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
        <p:nvSpPr>
          <p:cNvPr id="3" name="TextBox 2"/>
          <p:cNvSpPr txBox="1"/>
          <p:nvPr/>
        </p:nvSpPr>
        <p:spPr>
          <a:xfrm>
            <a:off x="420341" y="1351592"/>
            <a:ext cx="8429684" cy="374904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上海驿科贸易有限公司，成立于</a:t>
            </a:r>
            <a:r>
              <a:rPr lang="en-US" altLang="zh-CN" sz="2400" dirty="0" smtClean="0">
                <a:latin typeface="楷体" panose="02010609060101010101" pitchFamily="49" charset="-122"/>
                <a:ea typeface="楷体" panose="02010609060101010101" pitchFamily="49" charset="-122"/>
              </a:rPr>
              <a:t>2015</a:t>
            </a:r>
            <a:r>
              <a:rPr lang="zh-CN" altLang="en-US" sz="2400" dirty="0" smtClean="0">
                <a:latin typeface="楷体" panose="02010609060101010101" pitchFamily="49" charset="-122"/>
                <a:ea typeface="楷体" panose="02010609060101010101" pitchFamily="49" charset="-122"/>
              </a:rPr>
              <a:t>年，主要从事纳米相关的产品的生产和经销业务。</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　　公司技术源自台湾，研发人员皆来自于航天科技与半导体相关实验室，并且具体</a:t>
            </a:r>
            <a:r>
              <a:rPr lang="en-US" altLang="zh-CN" sz="2400" dirty="0" smtClean="0">
                <a:latin typeface="楷体" panose="02010609060101010101" pitchFamily="49" charset="-122"/>
                <a:ea typeface="楷体" panose="02010609060101010101" pitchFamily="49" charset="-122"/>
              </a:rPr>
              <a:t>10</a:t>
            </a:r>
            <a:r>
              <a:rPr lang="zh-CN" altLang="en-US" sz="2400" dirty="0" smtClean="0">
                <a:latin typeface="楷体" panose="02010609060101010101" pitchFamily="49" charset="-122"/>
                <a:ea typeface="楷体" panose="02010609060101010101" pitchFamily="49" charset="-122"/>
              </a:rPr>
              <a:t>年以上的纳米工程的研发经验。</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　　公司始终致力于追求创新的研发技术与纳米材料工程，进而改善人们的生活质量，给人们带来最优质的生活体验。</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　　公司目前研发的产品涉及纺织品</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皮革防污防水、手机安全防水、汽车养护美容等多方面的纳米产品。</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　　公司目前和多家知名企业有业务合作，如果 </a:t>
            </a:r>
            <a:r>
              <a:rPr lang="en-US" altLang="zh-CN" sz="2400" dirty="0" smtClean="0">
                <a:latin typeface="楷体" panose="02010609060101010101" pitchFamily="49" charset="-122"/>
                <a:ea typeface="楷体" panose="02010609060101010101" pitchFamily="49" charset="-122"/>
              </a:rPr>
              <a:t>TOYOTA</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LEXUS</a:t>
            </a:r>
            <a:r>
              <a:rPr lang="zh-CN" altLang="en-US" sz="2400" dirty="0" smtClean="0">
                <a:latin typeface="楷体" panose="02010609060101010101" pitchFamily="49" charset="-122"/>
                <a:ea typeface="楷体" panose="02010609060101010101" pitchFamily="49" charset="-122"/>
              </a:rPr>
              <a:t>，象王，车爵士，大米手机，</a:t>
            </a:r>
            <a:r>
              <a:rPr lang="en-US" altLang="zh-CN" sz="2400" dirty="0" smtClean="0">
                <a:latin typeface="楷体" panose="02010609060101010101" pitchFamily="49" charset="-122"/>
                <a:ea typeface="楷体" panose="02010609060101010101" pitchFamily="49" charset="-122"/>
              </a:rPr>
              <a:t>OPPO ...</a:t>
            </a:r>
            <a:r>
              <a:rPr lang="zh-CN" altLang="en-US" sz="2400" dirty="0" smtClean="0">
                <a:latin typeface="楷体" panose="02010609060101010101" pitchFamily="49" charset="-122"/>
                <a:ea typeface="楷体" panose="02010609060101010101" pitchFamily="49" charset="-122"/>
              </a:rPr>
              <a:t>等。</a:t>
            </a:r>
            <a:endParaRPr lang="zh-CN" altLang="en-US" sz="2400" dirty="0" smtClean="0">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507990" y="1871980"/>
            <a:ext cx="3176270" cy="3505200"/>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　手机防水将纳米材料雾化后镀到电路板上，有效的防止电路与水的接触，从来达到手机防水的效果。</a:t>
            </a:r>
            <a:endParaRPr lang="zh-CN" altLang="en-US" sz="3200" dirty="0" smtClean="0">
              <a:latin typeface="楷体" panose="02010609060101010101" pitchFamily="49" charset="-122"/>
              <a:ea typeface="楷体" panose="02010609060101010101" pitchFamily="49" charset="-122"/>
            </a:endParaRPr>
          </a:p>
        </p:txBody>
      </p:sp>
      <p:grpSp>
        <p:nvGrpSpPr>
          <p:cNvPr id="6" name="群組 15"/>
          <p:cNvGrpSpPr/>
          <p:nvPr/>
        </p:nvGrpSpPr>
        <p:grpSpPr>
          <a:xfrm>
            <a:off x="318770" y="1823085"/>
            <a:ext cx="4784090" cy="3433445"/>
            <a:chOff x="3635896" y="1772815"/>
            <a:chExt cx="4176464" cy="2834459"/>
          </a:xfrm>
        </p:grpSpPr>
        <p:pic>
          <p:nvPicPr>
            <p:cNvPr id="9" name="Picture 2" descr="C:\Users\Chethy\Desktop\692755942676543204.png"/>
            <p:cNvPicPr>
              <a:picLocks noChangeAspect="1" noChangeArrowheads="1"/>
            </p:cNvPicPr>
            <p:nvPr/>
          </p:nvPicPr>
          <p:blipFill>
            <a:blip r:embed="rId2" cstate="print"/>
            <a:srcRect/>
            <a:stretch>
              <a:fillRect/>
            </a:stretch>
          </p:blipFill>
          <p:spPr bwMode="auto">
            <a:xfrm>
              <a:off x="3635896" y="1772816"/>
              <a:ext cx="1872208" cy="2813601"/>
            </a:xfrm>
            <a:prstGeom prst="rect">
              <a:avLst/>
            </a:prstGeom>
            <a:noFill/>
          </p:spPr>
        </p:pic>
        <p:pic>
          <p:nvPicPr>
            <p:cNvPr id="10" name="Picture 3" descr="C:\Users\Chethy\Desktop\512192559765312096.png"/>
            <p:cNvPicPr>
              <a:picLocks noChangeAspect="1" noChangeArrowheads="1"/>
            </p:cNvPicPr>
            <p:nvPr/>
          </p:nvPicPr>
          <p:blipFill>
            <a:blip r:embed="rId3" cstate="print"/>
            <a:srcRect/>
            <a:stretch>
              <a:fillRect/>
            </a:stretch>
          </p:blipFill>
          <p:spPr bwMode="auto">
            <a:xfrm>
              <a:off x="5940152" y="1772815"/>
              <a:ext cx="1872208" cy="2834459"/>
            </a:xfrm>
            <a:prstGeom prst="rect">
              <a:avLst/>
            </a:prstGeom>
            <a:noFill/>
          </p:spPr>
        </p:pic>
      </p:grpSp>
      <p:sp>
        <p:nvSpPr>
          <p:cNvPr id="3" name="TextBox 1"/>
          <p:cNvSpPr txBox="1"/>
          <p:nvPr/>
        </p:nvSpPr>
        <p:spPr>
          <a:xfrm>
            <a:off x="3144191" y="65074"/>
            <a:ext cx="2786082" cy="822960"/>
          </a:xfrm>
          <a:prstGeom prst="rect">
            <a:avLst/>
          </a:prstGeom>
          <a:noFill/>
        </p:spPr>
        <p:txBody>
          <a:bodyPr wrap="square" rtlCol="0">
            <a:spAutoFit/>
          </a:bodyPr>
          <a:p>
            <a:pPr algn="ctr"/>
            <a:r>
              <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产品简介</a:t>
            </a:r>
            <a:endPar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4" name="Picture 2" descr="C:\Users\Chethy\Desktop\701188597594413120.jpg"/>
          <p:cNvPicPr>
            <a:picLocks noChangeAspect="1" noChangeArrowheads="1"/>
          </p:cNvPicPr>
          <p:nvPr/>
        </p:nvPicPr>
        <p:blipFill>
          <a:blip r:embed="rId2" cstate="print"/>
          <a:srcRect/>
          <a:stretch>
            <a:fillRect/>
          </a:stretch>
        </p:blipFill>
        <p:spPr bwMode="auto">
          <a:xfrm>
            <a:off x="722284" y="1442712"/>
            <a:ext cx="2857520" cy="4163963"/>
          </a:xfrm>
          <a:prstGeom prst="rect">
            <a:avLst/>
          </a:prstGeom>
          <a:noFill/>
        </p:spPr>
      </p:pic>
      <p:sp>
        <p:nvSpPr>
          <p:cNvPr id="5" name="TextBox 4"/>
          <p:cNvSpPr txBox="1"/>
          <p:nvPr/>
        </p:nvSpPr>
        <p:spPr>
          <a:xfrm>
            <a:off x="4744720" y="1557020"/>
            <a:ext cx="3613785" cy="399288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手机进行防水镀膜后，具有以下特性。</a:t>
            </a:r>
            <a:endParaRPr lang="zh-CN" altLang="en-US" sz="3200" dirty="0" smtClean="0">
              <a:latin typeface="楷体" panose="02010609060101010101" pitchFamily="49" charset="-122"/>
              <a:ea typeface="楷体" panose="02010609060101010101" pitchFamily="49" charset="-122"/>
            </a:endParaRPr>
          </a:p>
          <a:p>
            <a:endParaRPr lang="en-US" altLang="zh-CN" sz="3200" dirty="0" smtClean="0">
              <a:latin typeface="楷体" panose="02010609060101010101" pitchFamily="49" charset="-122"/>
              <a:ea typeface="楷体" panose="02010609060101010101" pitchFamily="49" charset="-122"/>
            </a:endParaRPr>
          </a:p>
          <a:p>
            <a:r>
              <a:rPr lang="zh-CN" altLang="en-US" sz="3200" dirty="0" smtClean="0">
                <a:latin typeface="楷体" panose="02010609060101010101" pitchFamily="49" charset="-122"/>
                <a:ea typeface="楷体" panose="02010609060101010101" pitchFamily="49" charset="-122"/>
              </a:rPr>
              <a:t>　　</a:t>
            </a:r>
            <a:r>
              <a:rPr lang="zh-CN" altLang="en-US" sz="3200"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防水，防潮</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r>
              <a:rPr lang="zh-CN" altLang="en-US" sz="3200" dirty="0" smtClean="0">
                <a:latin typeface="楷体" panose="02010609060101010101" pitchFamily="49" charset="-122"/>
                <a:ea typeface="楷体" panose="02010609060101010101" pitchFamily="49" charset="-122"/>
              </a:rPr>
              <a:t>　　</a:t>
            </a:r>
            <a:r>
              <a:rPr lang="zh-CN" altLang="en-US" sz="3200"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防霉，抗菌</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r>
              <a:rPr lang="zh-CN" altLang="en-US" sz="3200" dirty="0" smtClean="0">
                <a:latin typeface="楷体" panose="02010609060101010101" pitchFamily="49" charset="-122"/>
                <a:ea typeface="楷体" panose="02010609060101010101" pitchFamily="49" charset="-122"/>
              </a:rPr>
              <a:t>　　</a:t>
            </a:r>
            <a:r>
              <a:rPr lang="zh-CN" altLang="en-US" sz="3200"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防腐蚀</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r>
              <a:rPr lang="zh-CN" altLang="en-US" sz="3200" dirty="0" smtClean="0">
                <a:latin typeface="楷体" panose="02010609060101010101" pitchFamily="49" charset="-122"/>
                <a:ea typeface="楷体" panose="02010609060101010101" pitchFamily="49" charset="-122"/>
              </a:rPr>
              <a:t>　　</a:t>
            </a:r>
            <a:r>
              <a:rPr lang="zh-CN" altLang="en-US" sz="3200"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防尘等</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p:txBody>
      </p:sp>
      <p:sp>
        <p:nvSpPr>
          <p:cNvPr id="6" name="TextBox 1"/>
          <p:cNvSpPr txBox="1"/>
          <p:nvPr/>
        </p:nvSpPr>
        <p:spPr>
          <a:xfrm>
            <a:off x="3144191" y="65074"/>
            <a:ext cx="2786082" cy="822960"/>
          </a:xfrm>
          <a:prstGeom prst="rect">
            <a:avLst/>
          </a:prstGeom>
          <a:noFill/>
        </p:spPr>
        <p:txBody>
          <a:bodyPr wrap="square" rtlCol="0">
            <a:spAutoFit/>
          </a:bodyPr>
          <a:lstStyle/>
          <a:p>
            <a:pPr algn="ctr"/>
            <a:r>
              <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防护效果</a:t>
            </a:r>
            <a:endPar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1216025" y="1494155"/>
            <a:ext cx="7012305" cy="344424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手机部件通过</a:t>
            </a:r>
            <a:r>
              <a:rPr lang="zh-CN" altLang="en-US" sz="3600" b="1" dirty="0" smtClean="0">
                <a:latin typeface="楷体" panose="02010609060101010101" pitchFamily="49" charset="-122"/>
                <a:ea typeface="楷体" panose="02010609060101010101" pitchFamily="49" charset="-122"/>
              </a:rPr>
              <a:t>自动化</a:t>
            </a:r>
            <a:r>
              <a:rPr lang="zh-CN" altLang="en-US" sz="2800" dirty="0" smtClean="0">
                <a:latin typeface="楷体" panose="02010609060101010101" pitchFamily="49" charset="-122"/>
                <a:ea typeface="楷体" panose="02010609060101010101" pitchFamily="49" charset="-122"/>
              </a:rPr>
              <a:t>雾化喷涂运转环境，将注入的纳米防水液雾化升华至气态，使纳米防水液气化后能够均匀的覆盖到设备的每一个部位，形成比头发丝还薄的</a:t>
            </a:r>
            <a:r>
              <a:rPr lang="en-US" altLang="zh-CN" sz="3600" b="1" dirty="0" smtClean="0">
                <a:latin typeface="楷体" panose="02010609060101010101" pitchFamily="49" charset="-122"/>
                <a:ea typeface="楷体" panose="02010609060101010101" pitchFamily="49" charset="-122"/>
              </a:rPr>
              <a:t>10</a:t>
            </a:r>
            <a:r>
              <a:rPr lang="en-US" altLang="zh-CN" sz="3600" b="1" baseline="30000" dirty="0" smtClean="0">
                <a:latin typeface="楷体" panose="02010609060101010101" pitchFamily="49" charset="-122"/>
                <a:ea typeface="楷体" panose="02010609060101010101" pitchFamily="49" charset="-122"/>
              </a:rPr>
              <a:t>-6</a:t>
            </a:r>
            <a:r>
              <a:rPr lang="zh-CN" altLang="en-US" sz="2800" dirty="0" smtClean="0">
                <a:latin typeface="楷体" panose="02010609060101010101" pitchFamily="49" charset="-122"/>
                <a:ea typeface="楷体" panose="02010609060101010101" pitchFamily="49" charset="-122"/>
              </a:rPr>
              <a:t>的纳米保护涂层后，使手机具备</a:t>
            </a:r>
            <a:r>
              <a:rPr lang="zh-CN" altLang="en-US" sz="3600" b="1" dirty="0" smtClean="0">
                <a:latin typeface="楷体" panose="02010609060101010101" pitchFamily="49" charset="-122"/>
                <a:ea typeface="楷体" panose="02010609060101010101" pitchFamily="49" charset="-122"/>
              </a:rPr>
              <a:t>防水功能</a:t>
            </a:r>
            <a:r>
              <a:rPr lang="zh-CN" altLang="en-US" sz="2800" dirty="0" smtClean="0">
                <a:latin typeface="楷体" panose="02010609060101010101" pitchFamily="49" charset="-122"/>
                <a:ea typeface="楷体" panose="02010609060101010101" pitchFamily="49" charset="-122"/>
              </a:rPr>
              <a:t>，纵使水从</a:t>
            </a:r>
            <a:r>
              <a:rPr lang="en-US" altLang="zh-CN" sz="2800" dirty="0" smtClean="0">
                <a:latin typeface="楷体" panose="02010609060101010101" pitchFamily="49" charset="-122"/>
                <a:ea typeface="楷体" panose="02010609060101010101" pitchFamily="49" charset="-122"/>
              </a:rPr>
              <a:t>USB</a:t>
            </a:r>
            <a:r>
              <a:rPr lang="zh-CN" altLang="en-US" sz="2800" dirty="0" smtClean="0">
                <a:latin typeface="楷体" panose="02010609060101010101" pitchFamily="49" charset="-122"/>
                <a:ea typeface="楷体" panose="02010609060101010101" pitchFamily="49" charset="-122"/>
              </a:rPr>
              <a:t>或者耳机孔进入手机内部，手机也不损坏，仍然能够正常使用。</a:t>
            </a:r>
            <a:endParaRPr lang="zh-CN" altLang="en-US" sz="2800" dirty="0">
              <a:latin typeface="楷体" panose="02010609060101010101" pitchFamily="49" charset="-122"/>
              <a:ea typeface="楷体" panose="02010609060101010101" pitchFamily="49" charset="-122"/>
            </a:endParaRPr>
          </a:p>
        </p:txBody>
      </p:sp>
      <p:sp>
        <p:nvSpPr>
          <p:cNvPr id="2" name="TextBox 1"/>
          <p:cNvSpPr txBox="1"/>
          <p:nvPr/>
        </p:nvSpPr>
        <p:spPr>
          <a:xfrm>
            <a:off x="3144191" y="65074"/>
            <a:ext cx="2786082" cy="822960"/>
          </a:xfrm>
          <a:prstGeom prst="rect">
            <a:avLst/>
          </a:prstGeom>
          <a:noFill/>
        </p:spPr>
        <p:txBody>
          <a:bodyPr wrap="square" rtlCol="0">
            <a:spAutoFit/>
          </a:bodyPr>
          <a:lstStyle/>
          <a:p>
            <a:pPr algn="ctr"/>
            <a:r>
              <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防护原理</a:t>
            </a:r>
            <a:endParaRPr lang="zh-CN" altLang="en-US"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857356" y="1285860"/>
            <a:ext cx="5143536" cy="830997"/>
          </a:xfrm>
          <a:prstGeom prst="rect">
            <a:avLst/>
          </a:prstGeom>
          <a:noFill/>
        </p:spPr>
        <p:txBody>
          <a:bodyPr wrap="square" rtlCol="0">
            <a:spAutoFit/>
          </a:bodyPr>
          <a:lstStyle/>
          <a:p>
            <a:r>
              <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手机防水施工方法</a:t>
            </a:r>
            <a:endPar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endParaRPr>
          </a:p>
        </p:txBody>
      </p:sp>
      <p:sp>
        <p:nvSpPr>
          <p:cNvPr id="4" name="TextBox 3"/>
          <p:cNvSpPr txBox="1"/>
          <p:nvPr/>
        </p:nvSpPr>
        <p:spPr>
          <a:xfrm>
            <a:off x="873734" y="2459351"/>
            <a:ext cx="7572428" cy="265176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手机施工方法，根据施工法不同而不同，主要分为两种。</a:t>
            </a:r>
            <a:endParaRPr lang="en-US" altLang="zh-CN" sz="2800" dirty="0" smtClean="0">
              <a:latin typeface="楷体" panose="02010609060101010101" pitchFamily="49" charset="-122"/>
              <a:ea typeface="楷体" panose="02010609060101010101" pitchFamily="49" charset="-122"/>
            </a:endParaRPr>
          </a:p>
          <a:p>
            <a:endParaRPr lang="en-US" altLang="zh-CN" sz="2800" dirty="0" smtClean="0">
              <a:latin typeface="楷体" panose="02010609060101010101" pitchFamily="49" charset="-122"/>
              <a:ea typeface="楷体" panose="02010609060101010101" pitchFamily="49" charset="-122"/>
            </a:endParaRPr>
          </a:p>
          <a:p>
            <a:r>
              <a:rPr lang="zh-CN" altLang="en-US" sz="2800" dirty="0" smtClean="0">
                <a:latin typeface="楷体" panose="02010609060101010101" pitchFamily="49" charset="-122"/>
                <a:ea typeface="楷体" panose="02010609060101010101" pitchFamily="49" charset="-122"/>
              </a:rPr>
              <a:t>　　第一种，手机生产厂家直接进行防水施工。</a:t>
            </a:r>
            <a:endParaRPr lang="en-US" altLang="zh-CN" sz="2800" dirty="0" smtClean="0">
              <a:latin typeface="楷体" panose="02010609060101010101" pitchFamily="49" charset="-122"/>
              <a:ea typeface="楷体" panose="02010609060101010101" pitchFamily="49" charset="-122"/>
            </a:endParaRPr>
          </a:p>
          <a:p>
            <a:r>
              <a:rPr lang="zh-CN" altLang="en-US" sz="2800" dirty="0" smtClean="0">
                <a:latin typeface="楷体" panose="02010609060101010101" pitchFamily="49" charset="-122"/>
                <a:ea typeface="楷体" panose="02010609060101010101" pitchFamily="49" charset="-122"/>
              </a:rPr>
              <a:t>　　第二种，手机维修店对手机进行后期防水施工。</a:t>
            </a:r>
            <a:endParaRPr lang="zh-CN" altLang="en-US" sz="2800" dirty="0">
              <a:latin typeface="楷体" panose="02010609060101010101" pitchFamily="49" charset="-122"/>
              <a:ea typeface="楷体" panose="02010609060101010101" pitchFamily="49" charset="-122"/>
            </a:endParaRPr>
          </a:p>
        </p:txBody>
      </p:sp>
      <p:sp>
        <p:nvSpPr>
          <p:cNvPr id="2"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2000866" y="1070595"/>
            <a:ext cx="5143536" cy="830997"/>
          </a:xfrm>
          <a:prstGeom prst="rect">
            <a:avLst/>
          </a:prstGeom>
          <a:noFill/>
        </p:spPr>
        <p:txBody>
          <a:bodyPr wrap="square" rtlCol="0">
            <a:spAutoFit/>
          </a:bodyPr>
          <a:lstStyle/>
          <a:p>
            <a:r>
              <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生产厂家施工方法</a:t>
            </a:r>
            <a:endParaRPr lang="zh-CN" altLang="en-US" sz="4800" b="1" dirty="0" smtClean="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endParaRPr>
          </a:p>
        </p:txBody>
      </p:sp>
      <p:sp>
        <p:nvSpPr>
          <p:cNvPr id="4" name="TextBox 3"/>
          <p:cNvSpPr txBox="1"/>
          <p:nvPr/>
        </p:nvSpPr>
        <p:spPr>
          <a:xfrm>
            <a:off x="418465" y="3064510"/>
            <a:ext cx="1736725" cy="228600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将手机半成品（未组装外壳的手机）放入手机防水镀膜线上。</a:t>
            </a:r>
            <a:endParaRPr lang="en-US" altLang="zh-CN" sz="2400" dirty="0" smtClean="0">
              <a:latin typeface="楷体" panose="02010609060101010101" pitchFamily="49" charset="-122"/>
              <a:ea typeface="楷体" panose="02010609060101010101" pitchFamily="49" charset="-122"/>
            </a:endParaRPr>
          </a:p>
        </p:txBody>
      </p:sp>
      <p:pic>
        <p:nvPicPr>
          <p:cNvPr id="2" name="图片 1" descr="QQ图片20160721104048"/>
          <p:cNvPicPr>
            <a:picLocks noChangeAspect="1"/>
          </p:cNvPicPr>
          <p:nvPr/>
        </p:nvPicPr>
        <p:blipFill>
          <a:blip r:embed="rId2"/>
          <a:stretch>
            <a:fillRect/>
          </a:stretch>
        </p:blipFill>
        <p:spPr>
          <a:xfrm>
            <a:off x="2307590" y="2037080"/>
            <a:ext cx="2582545" cy="3444240"/>
          </a:xfrm>
          <a:prstGeom prst="rect">
            <a:avLst/>
          </a:prstGeom>
          <a:ln>
            <a:solidFill>
              <a:schemeClr val="tx1"/>
            </a:solidFill>
          </a:ln>
          <a:effectLst>
            <a:outerShdw blurRad="50800" dist="38100" dir="2700000" algn="tl" rotWithShape="0">
              <a:prstClr val="black">
                <a:alpha val="40000"/>
              </a:prstClr>
            </a:outerShdw>
          </a:effectLst>
        </p:spPr>
      </p:pic>
      <p:pic>
        <p:nvPicPr>
          <p:cNvPr id="5" name="图片 4" descr="QQ图片20160721104045"/>
          <p:cNvPicPr>
            <a:picLocks noChangeAspect="1"/>
          </p:cNvPicPr>
          <p:nvPr/>
        </p:nvPicPr>
        <p:blipFill>
          <a:blip r:embed="rId3"/>
          <a:stretch>
            <a:fillRect/>
          </a:stretch>
        </p:blipFill>
        <p:spPr>
          <a:xfrm>
            <a:off x="6135370" y="2000885"/>
            <a:ext cx="2609215" cy="3479800"/>
          </a:xfrm>
          <a:prstGeom prst="rect">
            <a:avLst/>
          </a:prstGeom>
          <a:ln>
            <a:solidFill>
              <a:schemeClr val="tx1"/>
            </a:solidFill>
          </a:ln>
          <a:effectLst>
            <a:outerShdw blurRad="50800" dist="38100" algn="l" rotWithShape="0">
              <a:prstClr val="black">
                <a:alpha val="40000"/>
              </a:prstClr>
            </a:outerShdw>
          </a:effectLst>
        </p:spPr>
      </p:pic>
      <p:sp>
        <p:nvSpPr>
          <p:cNvPr id="6" name="右箭头 5"/>
          <p:cNvSpPr/>
          <p:nvPr/>
        </p:nvSpPr>
        <p:spPr>
          <a:xfrm>
            <a:off x="5140960" y="3755390"/>
            <a:ext cx="789305" cy="50419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1st"/>
          <p:cNvPicPr>
            <a:picLocks noChangeAspect="1"/>
          </p:cNvPicPr>
          <p:nvPr/>
        </p:nvPicPr>
        <p:blipFill>
          <a:blip r:embed="rId4"/>
          <a:stretch>
            <a:fillRect/>
          </a:stretch>
        </p:blipFill>
        <p:spPr>
          <a:xfrm>
            <a:off x="752475" y="1791970"/>
            <a:ext cx="1198800" cy="1198800"/>
          </a:xfrm>
          <a:prstGeom prst="rect">
            <a:avLst/>
          </a:prstGeom>
          <a:effectLst>
            <a:innerShdw blurRad="63500" dist="50800" dir="13500000">
              <a:prstClr val="black">
                <a:alpha val="50000"/>
              </a:prstClr>
            </a:innerShdw>
          </a:effectLst>
        </p:spPr>
      </p:pic>
      <p:sp>
        <p:nvSpPr>
          <p:cNvPr id="11"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p:sp>
        <p:nvSpPr>
          <p:cNvPr id="4" name="TextBox 3"/>
          <p:cNvSpPr txBox="1"/>
          <p:nvPr/>
        </p:nvSpPr>
        <p:spPr>
          <a:xfrm>
            <a:off x="686435" y="2239010"/>
            <a:ext cx="7689215" cy="2590800"/>
          </a:xfrm>
          <a:prstGeom prst="rect">
            <a:avLst/>
          </a:prstGeom>
          <a:noFill/>
        </p:spPr>
        <p:txBody>
          <a:bodyPr wrap="square" rtlCol="0">
            <a:spAutoFit/>
          </a:bodyPr>
          <a:p>
            <a:r>
              <a:rPr lang="zh-CN" altLang="en-US" sz="24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将镀膜液雾化后均匀的覆盖在手机各部件之上，形成</a:t>
            </a:r>
            <a:r>
              <a:rPr lang="en-US" altLang="zh-CN" sz="3600" dirty="0" smtClean="0">
                <a:latin typeface="楷体" panose="02010609060101010101" pitchFamily="49" charset="-122"/>
                <a:ea typeface="楷体" panose="02010609060101010101" pitchFamily="49" charset="-122"/>
              </a:rPr>
              <a:t>10</a:t>
            </a:r>
            <a:r>
              <a:rPr lang="en-US" altLang="zh-CN" sz="3600" baseline="30000" dirty="0" smtClean="0">
                <a:latin typeface="楷体" panose="02010609060101010101" pitchFamily="49" charset="-122"/>
                <a:ea typeface="楷体" panose="02010609060101010101" pitchFamily="49" charset="-122"/>
              </a:rPr>
              <a:t>-6</a:t>
            </a:r>
            <a:r>
              <a:rPr lang="zh-CN" altLang="en-US" sz="2800" dirty="0" smtClean="0">
                <a:latin typeface="楷体" panose="02010609060101010101" pitchFamily="49" charset="-122"/>
                <a:ea typeface="楷体" panose="02010609060101010101" pitchFamily="49" charset="-122"/>
              </a:rPr>
              <a:t>的纳米防水保护层，由于防水保护层可以将电路与水</a:t>
            </a:r>
            <a:r>
              <a:rPr lang="zh-CN" altLang="en-US" sz="3600" b="1" dirty="0" smtClean="0">
                <a:latin typeface="楷体" panose="02010609060101010101" pitchFamily="49" charset="-122"/>
                <a:ea typeface="楷体" panose="02010609060101010101" pitchFamily="49" charset="-122"/>
              </a:rPr>
              <a:t>完全隔离</a:t>
            </a:r>
            <a:r>
              <a:rPr lang="zh-CN" altLang="en-US" sz="2800" dirty="0" smtClean="0">
                <a:latin typeface="楷体" panose="02010609060101010101" pitchFamily="49" charset="-122"/>
                <a:ea typeface="楷体" panose="02010609060101010101" pitchFamily="49" charset="-122"/>
              </a:rPr>
              <a:t>开来，从而使手机具有防水功能。之后镀膜线会</a:t>
            </a:r>
            <a:r>
              <a:rPr lang="zh-CN" altLang="en-US" sz="3600" b="1" dirty="0" smtClean="0">
                <a:latin typeface="楷体" panose="02010609060101010101" pitchFamily="49" charset="-122"/>
                <a:ea typeface="楷体" panose="02010609060101010101" pitchFamily="49" charset="-122"/>
              </a:rPr>
              <a:t>自动</a:t>
            </a:r>
            <a:r>
              <a:rPr lang="zh-CN" altLang="en-US" sz="2800" dirty="0" smtClean="0">
                <a:latin typeface="楷体" panose="02010609060101010101" pitchFamily="49" charset="-122"/>
                <a:ea typeface="楷体" panose="02010609060101010101" pitchFamily="49" charset="-122"/>
              </a:rPr>
              <a:t>对产品进行烘干处理，以达到更好的防水效果。</a:t>
            </a:r>
            <a:endParaRPr lang="en-US" altLang="zh-CN" sz="2800" dirty="0" smtClean="0">
              <a:latin typeface="楷体" panose="02010609060101010101" pitchFamily="49" charset="-122"/>
              <a:ea typeface="楷体" panose="02010609060101010101" pitchFamily="49" charset="-122"/>
            </a:endParaRPr>
          </a:p>
        </p:txBody>
      </p:sp>
      <p:pic>
        <p:nvPicPr>
          <p:cNvPr id="5" name="图片 4" descr="2nd"/>
          <p:cNvPicPr>
            <a:picLocks noChangeAspect="1"/>
          </p:cNvPicPr>
          <p:nvPr/>
        </p:nvPicPr>
        <p:blipFill>
          <a:blip r:embed="rId2"/>
          <a:stretch>
            <a:fillRect/>
          </a:stretch>
        </p:blipFill>
        <p:spPr>
          <a:xfrm>
            <a:off x="3972560" y="1039495"/>
            <a:ext cx="1199515" cy="1199515"/>
          </a:xfrm>
          <a:prstGeom prst="rect">
            <a:avLst/>
          </a:prstGeom>
          <a:effectLst>
            <a:innerShdw blurRad="63500" dist="50800" dir="13500000">
              <a:prstClr val="black">
                <a:alpha val="50000"/>
              </a:prstClr>
            </a:innerShdw>
          </a:effectLst>
        </p:spPr>
      </p:pic>
      <p:sp>
        <p:nvSpPr>
          <p:cNvPr id="6" name="TextBox 1"/>
          <p:cNvSpPr txBox="1"/>
          <p:nvPr/>
        </p:nvSpPr>
        <p:spPr>
          <a:xfrm>
            <a:off x="3144191" y="65074"/>
            <a:ext cx="2786082" cy="822960"/>
          </a:xfrm>
          <a:prstGeom prst="rect">
            <a:avLst/>
          </a:prstGeom>
          <a:noFill/>
        </p:spPr>
        <p:txBody>
          <a:bodyPr wrap="square" rtlCol="0">
            <a:spAutoFit/>
          </a:bodyPr>
          <a:p>
            <a:pPr algn="ctr"/>
            <a:r>
              <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rPr>
              <a:t>施工方法</a:t>
            </a:r>
            <a:endParaRPr lang="zh-CN" altLang="zh-CN" sz="4800" b="1" dirty="0" smtClean="0">
              <a:solidFill>
                <a:schemeClr val="bg1"/>
              </a:solidFill>
              <a:effectLst>
                <a:outerShdw blurRad="50800" dist="38100" dir="18900000" algn="bl" rotWithShape="0">
                  <a:prstClr val="black">
                    <a:alpha val="40000"/>
                  </a:prstClr>
                </a:outerShdw>
              </a:effectLst>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p="http://schemas.openxmlformats.org/presentationml/2006/main">
  <p:tag name="MH" val="20151015103441"/>
  <p:tag name="MH_LIBRARY" val="GRAPHIC"/>
  <p:tag name="MH_ORDER" val="Rectangle 16"/>
  <p:tag name="KSO_WM_TAG_VERSION" val="1.0"/>
  <p:tag name="KSO_WM_BEAUTIFY_FLAG" val="#wm#"/>
  <p:tag name="KSO_WM_UNIT_TYPE" val="i"/>
  <p:tag name="KSO_WM_UNIT_ID" val="283*i*9"/>
  <p:tag name="KSO_WM_TEMPLATE_CATEGORY" val="custom"/>
  <p:tag name="KSO_WM_TEMPLATE_INDEX" val="160119"/>
</p:tagLst>
</file>

<file path=ppt/tags/tag10.xml><?xml version="1.0" encoding="utf-8"?>
<p:tagLst xmlns:p="http://schemas.openxmlformats.org/presentationml/2006/main">
  <p:tag name="KSO_WM_TEMPLATE_CATEGORY" val="custom"/>
  <p:tag name="KSO_WM_TEMPLATE_INDEX" val="219"/>
</p:tagLst>
</file>

<file path=ppt/tags/tag11.xml><?xml version="1.0" encoding="utf-8"?>
<p:tagLst xmlns:p="http://schemas.openxmlformats.org/presentationml/2006/main">
  <p:tag name="KSO_WM_TEMPLATE_CATEGORY" val="custom"/>
  <p:tag name="KSO_WM_TEMPLATE_INDEX" val="219"/>
</p:tagLst>
</file>

<file path=ppt/tags/tag12.xml><?xml version="1.0" encoding="utf-8"?>
<p:tagLst xmlns:p="http://schemas.openxmlformats.org/presentationml/2006/main">
  <p:tag name="KSO_WM_TEMPLATE_CATEGORY" val="custom"/>
  <p:tag name="KSO_WM_TEMPLATE_INDEX" val="219"/>
</p:tagLst>
</file>

<file path=ppt/tags/tag13.xml><?xml version="1.0" encoding="utf-8"?>
<p:tagLst xmlns:p="http://schemas.openxmlformats.org/presentationml/2006/main">
  <p:tag name="KSO_WM_TEMPLATE_CATEGORY" val="custom"/>
  <p:tag name="KSO_WM_TEMPLATE_INDEX" val="219"/>
</p:tagLst>
</file>

<file path=ppt/tags/tag14.xml><?xml version="1.0" encoding="utf-8"?>
<p:tagLst xmlns:p="http://schemas.openxmlformats.org/presentationml/2006/main">
  <p:tag name="KSO_WM_TEMPLATE_CATEGORY" val="custom"/>
  <p:tag name="KSO_WM_TEMPLATE_INDEX" val="219"/>
</p:tagLst>
</file>

<file path=ppt/tags/tag15.xml><?xml version="1.0" encoding="utf-8"?>
<p:tagLst xmlns:p="http://schemas.openxmlformats.org/presentationml/2006/main">
  <p:tag name="KSO_WM_TEMPLATE_CATEGORY" val="custom"/>
  <p:tag name="KSO_WM_TEMPLATE_INDEX" val="219"/>
</p:tagLst>
</file>

<file path=ppt/tags/tag16.xml><?xml version="1.0" encoding="utf-8"?>
<p:tagLst xmlns:p="http://schemas.openxmlformats.org/presentationml/2006/main">
  <p:tag name="KSO_WM_TEMPLATE_CATEGORY" val="custom"/>
  <p:tag name="KSO_WM_TEMPLATE_INDEX" val="219"/>
</p:tagLst>
</file>

<file path=ppt/tags/tag17.xml><?xml version="1.0" encoding="utf-8"?>
<p:tagLst xmlns:p="http://schemas.openxmlformats.org/presentationml/2006/main">
  <p:tag name="KSO_WM_TEMPLATE_CATEGORY" val="custom"/>
  <p:tag name="KSO_WM_TEMPLATE_INDEX" val="219"/>
</p:tagLst>
</file>

<file path=ppt/tags/tag18.xml><?xml version="1.0" encoding="utf-8"?>
<p:tagLst xmlns:p="http://schemas.openxmlformats.org/presentationml/2006/main">
  <p:tag name="KSO_WM_TEMPLATE_CATEGORY" val="custom"/>
  <p:tag name="KSO_WM_TEMPLATE_INDEX" val="219"/>
</p:tagLst>
</file>

<file path=ppt/tags/tag19.xml><?xml version="1.0" encoding="utf-8"?>
<p:tagLst xmlns:p="http://schemas.openxmlformats.org/presentationml/2006/main">
  <p:tag name="KSO_WM_TEMPLATE_CATEGORY" val="custom"/>
  <p:tag name="KSO_WM_TEMPLATE_INDEX" val="219"/>
</p:tagLst>
</file>

<file path=ppt/tags/tag2.xml><?xml version="1.0" encoding="utf-8"?>
<p:tagLst xmlns:p="http://schemas.openxmlformats.org/presentationml/2006/main">
  <p:tag name="MH" val="20151015103441"/>
  <p:tag name="MH_LIBRARY" val="GRAPHIC"/>
  <p:tag name="MH_ORDER" val="Freeform 14"/>
  <p:tag name="KSO_WM_TAG_VERSION" val="1.0"/>
  <p:tag name="KSO_WM_BEAUTIFY_FLAG" val="#wm#"/>
  <p:tag name="KSO_WM_UNIT_TYPE" val="i"/>
  <p:tag name="KSO_WM_UNIT_ID" val="283*i*10"/>
  <p:tag name="KSO_WM_TEMPLATE_CATEGORY" val="custom"/>
  <p:tag name="KSO_WM_TEMPLATE_INDEX" val="160119"/>
</p:tagLst>
</file>

<file path=ppt/tags/tag3.xml><?xml version="1.0" encoding="utf-8"?>
<p:tagLst xmlns:p="http://schemas.openxmlformats.org/presentationml/2006/main">
  <p:tag name="MH" val="20151015103441"/>
  <p:tag name="MH_LIBRARY" val="GRAPHIC"/>
  <p:tag name="MH_ORDER" val="Oval 19"/>
  <p:tag name="KSO_WM_TAG_VERSION" val="1.0"/>
  <p:tag name="KSO_WM_BEAUTIFY_FLAG" val="#wm#"/>
  <p:tag name="KSO_WM_UNIT_TYPE" val="i"/>
  <p:tag name="KSO_WM_UNIT_ID" val="283*i*12"/>
  <p:tag name="KSO_WM_TEMPLATE_CATEGORY" val="custom"/>
  <p:tag name="KSO_WM_TEMPLATE_INDEX" val="160119"/>
</p:tagLst>
</file>

<file path=ppt/tags/tag4.xml><?xml version="1.0" encoding="utf-8"?>
<p:tagLst xmlns:p="http://schemas.openxmlformats.org/presentationml/2006/main">
  <p:tag name="MH" val="20151015103441"/>
  <p:tag name="MH_LIBRARY" val="GRAPHIC"/>
  <p:tag name="MH_ORDER" val="Oval 20"/>
  <p:tag name="KSO_WM_TAG_VERSION" val="1.0"/>
  <p:tag name="KSO_WM_BEAUTIFY_FLAG" val="#wm#"/>
  <p:tag name="KSO_WM_UNIT_TYPE" val="i"/>
  <p:tag name="KSO_WM_UNIT_ID" val="283*i*13"/>
  <p:tag name="KSO_WM_TEMPLATE_CATEGORY" val="custom"/>
  <p:tag name="KSO_WM_TEMPLATE_INDEX" val="160119"/>
</p:tagLst>
</file>

<file path=ppt/tags/tag5.xml><?xml version="1.0" encoding="utf-8"?>
<p:tagLst xmlns:p="http://schemas.openxmlformats.org/presentationml/2006/main">
  <p:tag name="MH" val="20151015103441"/>
  <p:tag name="MH_LIBRARY" val="GRAPHIC"/>
  <p:tag name="MH_ORDER" val="Oval 21"/>
  <p:tag name="KSO_WM_TAG_VERSION" val="1.0"/>
  <p:tag name="KSO_WM_BEAUTIFY_FLAG" val="#wm#"/>
  <p:tag name="KSO_WM_UNIT_TYPE" val="i"/>
  <p:tag name="KSO_WM_UNIT_ID" val="283*i*14"/>
  <p:tag name="KSO_WM_TEMPLATE_CATEGORY" val="custom"/>
  <p:tag name="KSO_WM_TEMPLATE_INDEX" val="160119"/>
</p:tagLst>
</file>

<file path=ppt/tags/tag6.xml><?xml version="1.0" encoding="utf-8"?>
<p:tagLst xmlns:p="http://schemas.openxmlformats.org/presentationml/2006/main">
  <p:tag name="MH" val="20151015103441"/>
  <p:tag name="MH_LIBRARY" val="GRAPHIC"/>
  <p:tag name="MH_ORDER" val="Oval 22"/>
  <p:tag name="KSO_WM_TAG_VERSION" val="1.0"/>
  <p:tag name="KSO_WM_BEAUTIFY_FLAG" val="#wm#"/>
  <p:tag name="KSO_WM_UNIT_TYPE" val="i"/>
  <p:tag name="KSO_WM_UNIT_ID" val="283*i*15"/>
  <p:tag name="KSO_WM_TEMPLATE_CATEGORY" val="custom"/>
  <p:tag name="KSO_WM_TEMPLATE_INDEX" val="160119"/>
</p:tagLst>
</file>

<file path=ppt/tags/tag7.xml><?xml version="1.0" encoding="utf-8"?>
<p:tagLst xmlns:p="http://schemas.openxmlformats.org/presentationml/2006/main">
  <p:tag name="KSO_WM_TAG_VERSION" val="1.0"/>
  <p:tag name="KSO_WM_TEMPLATE_CATEGORY" val="custom"/>
  <p:tag name="KSO_WM_TEMPLATE_INDEX" val="219"/>
</p:tagLst>
</file>

<file path=ppt/tags/tag8.xml><?xml version="1.0" encoding="utf-8"?>
<p:tagLst xmlns:p="http://schemas.openxmlformats.org/presentationml/2006/main">
  <p:tag name="KSO_WM_TAG_VERSION" val="1.0"/>
  <p:tag name="KSO_WM_TEMPLATE_CATEGORY" val="custom"/>
  <p:tag name="KSO_WM_TEMPLATE_INDEX" val="219"/>
</p:tagLst>
</file>

<file path=ppt/tags/tag9.xml><?xml version="1.0" encoding="utf-8"?>
<p:tagLst xmlns:p="http://schemas.openxmlformats.org/presentationml/2006/main">
  <p:tag name="KSO_WM_TEMPLATE_CATEGORY" val="custom"/>
  <p:tag name="KSO_WM_TEMPLATE_INDEX" val="219"/>
</p:tagLst>
</file>

<file path=ppt/theme/theme1.xml><?xml version="1.0" encoding="utf-8"?>
<a:theme xmlns:a="http://schemas.openxmlformats.org/drawingml/2006/main" name="A000120140530A99PPBG">
  <a:themeElements>
    <a:clrScheme name="16011919">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Words>
  <Application>WPS 演示</Application>
  <PresentationFormat>全屏显示(4:3)</PresentationFormat>
  <Paragraphs>80</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宋体</vt:lpstr>
      <vt:lpstr>Wingdings</vt:lpstr>
      <vt:lpstr>Wingdings 2</vt:lpstr>
      <vt:lpstr>楷体</vt:lpstr>
      <vt:lpstr>微软雅黑</vt:lpstr>
      <vt:lpstr>Wingdings</vt:lpstr>
      <vt:lpstr>黑体</vt:lpstr>
      <vt:lpstr>Calibri</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jy</dc:creator>
  <cp:lastModifiedBy>admin</cp:lastModifiedBy>
  <cp:revision>83</cp:revision>
  <dcterms:created xsi:type="dcterms:W3CDTF">2016-06-22T10:27:00Z</dcterms:created>
  <dcterms:modified xsi:type="dcterms:W3CDTF">2016-08-24T09:21:50Z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